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7" r:id="rId3"/>
    <p:sldId id="274" r:id="rId4"/>
    <p:sldId id="271" r:id="rId5"/>
    <p:sldId id="273" r:id="rId6"/>
    <p:sldId id="272" r:id="rId7"/>
    <p:sldId id="270" r:id="rId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69"/>
    <p:restoredTop sz="36344"/>
  </p:normalViewPr>
  <p:slideViewPr>
    <p:cSldViewPr snapToGrid="0">
      <p:cViewPr varScale="1">
        <p:scale>
          <a:sx n="39" d="100"/>
          <a:sy n="39" d="100"/>
        </p:scale>
        <p:origin x="3864" y="160"/>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01.06.23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Climate change and the corresponding mitigation actions also have an impact on the aviation industry by potentially reducing air travel. This is because individuals may become more aware of the CO2 impact of flying on global warming. So, there might be a decrease in the number of customers, leading to increased competition among airlines. It is therefore crucial for airlines to gain a competitive edge by ensuring that their customers are satisfied.</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One important customer segment to consider is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These individuals not only continue to travel for specific business reasons but also contribute up to 70% of total profits by flying business or first-class Interestingly, not all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choose to fly business class; some opt for economy class. However, since business class services are tailored to meet the needs of business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there may be a potential loss of profits and satisfaction. This brings us straight to our research aim.</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Our aim is to identify which services should be marketed to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flying economy class to encourage them to upgrade to business class. By doing so, we can enhance passenger satisfaction, provide the airline with a competitive advantage, and increase profits. It is important to note that we don’t aim to improve the services.</a:t>
            </a:r>
          </a:p>
          <a:p>
            <a:endParaRPr lang="en-US" sz="1200" dirty="0">
              <a:effectLst/>
              <a:latin typeface="Calibri" panose="020F0502020204030204" pitchFamily="34"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in-</a:t>
            </a:r>
            <a:r>
              <a:rPr lang="de-CH" dirty="0" err="1">
                <a:sym typeface="Wingdings" pitchFamily="2" charset="2"/>
              </a:rPr>
              <a:t>flight</a:t>
            </a:r>
            <a:r>
              <a:rPr lang="de-CH" dirty="0">
                <a:sym typeface="Wingdings" pitchFamily="2" charset="2"/>
              </a:rPr>
              <a:t>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left hand side, we have tried to show the different proportions of satisfaction ratings divided by class, but only for one variable. As we can see, there was a lot of feedback on this plot. On the right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p>
          <a:p>
            <a:endParaRPr lang="de-CH" dirty="0">
              <a:effectLst/>
            </a:endParaRPr>
          </a:p>
          <a:p>
            <a:r>
              <a:rPr lang="en-US" sz="1800" dirty="0">
                <a:effectLst/>
                <a:latin typeface="Calibri" panose="020F0502020204030204" pitchFamily="34" charset="0"/>
                <a:ea typeface="Times New Roman" panose="02020603050405020304" pitchFamily="18" charset="0"/>
              </a:rPr>
              <a:t>We recommend spending the marketing budget on the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as they show the greatest difference in satisfaction rating.</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while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at the same time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ensuring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During our project we encountered several challenges.</a:t>
            </a:r>
          </a:p>
          <a:p>
            <a:pPr marL="0" indent="0">
              <a:buFont typeface="Wingdings" pitchFamily="2" charset="2"/>
              <a:buNone/>
            </a:pPr>
            <a:r>
              <a:rPr lang="en-GB" dirty="0"/>
              <a:t> </a:t>
            </a:r>
          </a:p>
          <a:p>
            <a:pPr marL="0" indent="0">
              <a:buFont typeface="Wingdings" pitchFamily="2" charset="2"/>
              <a:buNone/>
            </a:pPr>
            <a:r>
              <a:rPr lang="en-GB" b="0" i="0" u="none" strike="noStrike" dirty="0">
                <a:solidFill>
                  <a:srgbClr val="374151"/>
                </a:solidFill>
                <a:effectLst/>
                <a:latin typeface="Söhne"/>
              </a:rPr>
              <a:t>Firstly, it was difficult </a:t>
            </a:r>
            <a:r>
              <a:rPr lang="en-GB" dirty="0"/>
              <a:t>to integrate the perspective climate change into our research aim as our goal was not to reduce air travel. So we struggled with that quite a bit. </a:t>
            </a:r>
          </a:p>
          <a:p>
            <a:pPr marL="0" indent="0">
              <a:buFont typeface="Wingdings" pitchFamily="2" charset="2"/>
              <a:buNone/>
            </a:pPr>
            <a:endParaRPr lang="en-GB" dirty="0"/>
          </a:p>
          <a:p>
            <a:pPr marL="0" indent="0">
              <a:buFont typeface="Wingdings" pitchFamily="2" charset="2"/>
              <a:buNone/>
            </a:pPr>
            <a:r>
              <a:rPr lang="en-GB" dirty="0"/>
              <a:t>Secondly, a  limitation of our results is that the data set that we used is from 2015 so its </a:t>
            </a:r>
            <a:r>
              <a:rPr lang="en-GB" dirty="0" err="1"/>
              <a:t>precovid</a:t>
            </a:r>
            <a:r>
              <a:rPr lang="en-GB" dirty="0"/>
              <a:t> data. That’s an issue because </a:t>
            </a:r>
            <a:r>
              <a:rPr lang="en-GB" dirty="0" err="1"/>
              <a:t>airtravel</a:t>
            </a:r>
            <a:r>
              <a:rPr lang="en-GB" dirty="0"/>
              <a:t> might have changed quit a bit in the last couple of years.  </a:t>
            </a:r>
          </a:p>
          <a:p>
            <a:pPr marL="0" indent="0">
              <a:buFont typeface="Wingdings" pitchFamily="2" charset="2"/>
              <a:buNone/>
            </a:pPr>
            <a:endParaRPr lang="en-GB" dirty="0"/>
          </a:p>
          <a:p>
            <a:pPr marL="0" indent="0">
              <a:buFont typeface="Wingdings" pitchFamily="2" charset="2"/>
              <a:buNone/>
            </a:pPr>
            <a:r>
              <a:rPr lang="en-GB" dirty="0"/>
              <a:t>Another limitation was that we did not consider </a:t>
            </a:r>
            <a:r>
              <a:rPr lang="en-US" sz="1200" dirty="0">
                <a:effectLst/>
                <a:latin typeface="Calibri" panose="020F0502020204030204" pitchFamily="34" charset="0"/>
                <a:ea typeface="Times New Roman" panose="02020603050405020304" pitchFamily="18" charset="0"/>
                <a:cs typeface="Calibri" panose="020F0502020204030204" pitchFamily="34" charset="0"/>
              </a:rPr>
              <a:t>all external and internal confounding variables such as socioeconomic status, purchasing power; flight distance and what the services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acutally</a:t>
            </a:r>
            <a:r>
              <a:rPr lang="en-US" sz="1200" dirty="0">
                <a:effectLst/>
                <a:latin typeface="Calibri" panose="020F0502020204030204" pitchFamily="34" charset="0"/>
                <a:ea typeface="Times New Roman" panose="02020603050405020304" pitchFamily="18" charset="0"/>
                <a:cs typeface="Calibri" panose="020F0502020204030204" pitchFamily="34" charset="0"/>
              </a:rPr>
              <a:t>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weren’t able to assess the Validity of the questionnaire</a:t>
            </a:r>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we learned a lot.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51D94-7F27-B8AA-EBF5-359E0474C7A4}"/>
              </a:ext>
            </a:extLst>
          </p:cNvPr>
          <p:cNvSpPr/>
          <p:nvPr/>
        </p:nvSpPr>
        <p:spPr>
          <a:xfrm>
            <a:off x="1382234" y="0"/>
            <a:ext cx="996270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69543" t="88081" r="25351"/>
          <a:stretch/>
        </p:blipFill>
        <p:spPr>
          <a:xfrm>
            <a:off x="10403241" y="5760859"/>
            <a:ext cx="723014" cy="949119"/>
          </a:xfrm>
          <a:prstGeom prst="rect">
            <a:avLst/>
          </a:prstGeom>
        </p:spPr>
      </p:pic>
      <p:sp>
        <p:nvSpPr>
          <p:cNvPr id="3" name="TextBox 2">
            <a:extLst>
              <a:ext uri="{FF2B5EF4-FFF2-40B4-BE49-F238E27FC236}">
                <a16:creationId xmlns:a16="http://schemas.microsoft.com/office/drawing/2014/main" id="{51E7D73F-399C-183A-A70B-B8768AD6DF0A}"/>
              </a:ext>
            </a:extLst>
          </p:cNvPr>
          <p:cNvSpPr txBox="1"/>
          <p:nvPr/>
        </p:nvSpPr>
        <p:spPr>
          <a:xfrm>
            <a:off x="1839433" y="75271"/>
            <a:ext cx="1467293" cy="400110"/>
          </a:xfrm>
          <a:prstGeom prst="rect">
            <a:avLst/>
          </a:prstGeom>
          <a:noFill/>
        </p:spPr>
        <p:txBody>
          <a:bodyPr wrap="square" rtlCol="0">
            <a:spAutoFit/>
          </a:bodyPr>
          <a:lstStyle/>
          <a:p>
            <a:r>
              <a:rPr lang="en-CH" sz="2000" dirty="0"/>
              <a:t>Final Plot</a:t>
            </a:r>
          </a:p>
        </p:txBody>
      </p:sp>
      <p:pic>
        <p:nvPicPr>
          <p:cNvPr id="5" name="Picture 4">
            <a:extLst>
              <a:ext uri="{FF2B5EF4-FFF2-40B4-BE49-F238E27FC236}">
                <a16:creationId xmlns:a16="http://schemas.microsoft.com/office/drawing/2014/main" id="{7F2F03DE-620E-5DAC-D6A1-8DDEF8CCAE84}"/>
              </a:ext>
            </a:extLst>
          </p:cNvPr>
          <p:cNvPicPr>
            <a:picLocks noChangeAspect="1"/>
          </p:cNvPicPr>
          <p:nvPr/>
        </p:nvPicPr>
        <p:blipFill rotWithShape="1">
          <a:blip r:embed="rId4"/>
          <a:srcRect l="4774" t="7930" r="6167"/>
          <a:stretch/>
        </p:blipFill>
        <p:spPr>
          <a:xfrm>
            <a:off x="1839433" y="475381"/>
            <a:ext cx="9219864" cy="5359928"/>
          </a:xfrm>
          <a:prstGeom prst="rect">
            <a:avLst/>
          </a:prstGeom>
        </p:spPr>
      </p:pic>
      <p:pic>
        <p:nvPicPr>
          <p:cNvPr id="7" name="Picture 6">
            <a:extLst>
              <a:ext uri="{FF2B5EF4-FFF2-40B4-BE49-F238E27FC236}">
                <a16:creationId xmlns:a16="http://schemas.microsoft.com/office/drawing/2014/main" id="{13E9686D-1721-0C83-ABA9-1080A22E45F0}"/>
              </a:ext>
            </a:extLst>
          </p:cNvPr>
          <p:cNvPicPr>
            <a:picLocks noChangeAspect="1"/>
          </p:cNvPicPr>
          <p:nvPr/>
        </p:nvPicPr>
        <p:blipFill rotWithShape="1">
          <a:blip r:embed="rId3"/>
          <a:srcRect l="24887" t="88081" r="58784"/>
          <a:stretch/>
        </p:blipFill>
        <p:spPr>
          <a:xfrm>
            <a:off x="1839433" y="5871656"/>
            <a:ext cx="2312246" cy="949119"/>
          </a:xfrm>
          <a:prstGeom prst="rect">
            <a:avLst/>
          </a:prstGeom>
        </p:spPr>
      </p:pic>
      <p:sp>
        <p:nvSpPr>
          <p:cNvPr id="8" name="Left Brace 7">
            <a:extLst>
              <a:ext uri="{FF2B5EF4-FFF2-40B4-BE49-F238E27FC236}">
                <a16:creationId xmlns:a16="http://schemas.microsoft.com/office/drawing/2014/main" id="{E709C0D4-FE48-A94E-DBC6-666E8FBBBEB6}"/>
              </a:ext>
            </a:extLst>
          </p:cNvPr>
          <p:cNvSpPr/>
          <p:nvPr/>
        </p:nvSpPr>
        <p:spPr>
          <a:xfrm>
            <a:off x="3764127" y="733684"/>
            <a:ext cx="387552" cy="967526"/>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 name="Left Brace 9">
            <a:extLst>
              <a:ext uri="{FF2B5EF4-FFF2-40B4-BE49-F238E27FC236}">
                <a16:creationId xmlns:a16="http://schemas.microsoft.com/office/drawing/2014/main" id="{639E7A33-B2D9-385F-CA03-2B4584388399}"/>
              </a:ext>
            </a:extLst>
          </p:cNvPr>
          <p:cNvSpPr/>
          <p:nvPr/>
        </p:nvSpPr>
        <p:spPr>
          <a:xfrm>
            <a:off x="3749385" y="4412509"/>
            <a:ext cx="402294" cy="65997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 name="Left Brace 10">
            <a:extLst>
              <a:ext uri="{FF2B5EF4-FFF2-40B4-BE49-F238E27FC236}">
                <a16:creationId xmlns:a16="http://schemas.microsoft.com/office/drawing/2014/main" id="{66B9923B-E0E5-4DE9-FADD-9F868DD11D3A}"/>
              </a:ext>
            </a:extLst>
          </p:cNvPr>
          <p:cNvSpPr/>
          <p:nvPr/>
        </p:nvSpPr>
        <p:spPr>
          <a:xfrm>
            <a:off x="3764127" y="1871329"/>
            <a:ext cx="402294" cy="2371061"/>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3CC27-F475-1F70-717B-0B49F86E4D40}"/>
              </a:ext>
            </a:extLst>
          </p:cNvPr>
          <p:cNvPicPr>
            <a:picLocks noChangeAspect="1"/>
          </p:cNvPicPr>
          <p:nvPr/>
        </p:nvPicPr>
        <p:blipFill>
          <a:blip r:embed="rId3"/>
          <a:stretch>
            <a:fillRect/>
          </a:stretch>
        </p:blipFill>
        <p:spPr>
          <a:xfrm>
            <a:off x="-1" y="1017"/>
            <a:ext cx="12193807" cy="6856983"/>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130</TotalTime>
  <Words>1508</Words>
  <Application>Microsoft Macintosh PowerPoint</Application>
  <PresentationFormat>Widescreen</PresentationFormat>
  <Paragraphs>59</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51</cp:revision>
  <dcterms:created xsi:type="dcterms:W3CDTF">2023-05-01T17:52:53Z</dcterms:created>
  <dcterms:modified xsi:type="dcterms:W3CDTF">2023-06-01T20:24:35Z</dcterms:modified>
</cp:coreProperties>
</file>